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57" r:id="rId4"/>
    <p:sldId id="262" r:id="rId5"/>
    <p:sldId id="258" r:id="rId6"/>
    <p:sldId id="260" r:id="rId7"/>
    <p:sldId id="261" r:id="rId8"/>
    <p:sldId id="263" r:id="rId9"/>
    <p:sldId id="264" r:id="rId10"/>
    <p:sldId id="265" r:id="rId11"/>
    <p:sldId id="268" r:id="rId12"/>
    <p:sldId id="269" r:id="rId13"/>
    <p:sldId id="266" r:id="rId14"/>
    <p:sldId id="270" r:id="rId15"/>
    <p:sldId id="271" r:id="rId16"/>
    <p:sldId id="272" r:id="rId17"/>
    <p:sldId id="273" r:id="rId18"/>
    <p:sldId id="274" r:id="rId19"/>
    <p:sldId id="275" r:id="rId20"/>
    <p:sldId id="26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47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102" autoAdjust="0"/>
    <p:restoredTop sz="78721" autoAdjust="0"/>
  </p:normalViewPr>
  <p:slideViewPr>
    <p:cSldViewPr snapToGrid="0">
      <p:cViewPr>
        <p:scale>
          <a:sx n="64" d="100"/>
          <a:sy n="64" d="100"/>
        </p:scale>
        <p:origin x="45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D6E2-B2CF-48B9-B314-0FB15AF3A66B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B42150-D788-4F1C-BBCB-1868FFD59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86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4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20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366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181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87BA14-9008-AAB9-335E-960BAA105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3E684B-E8D2-7533-8FFC-D3CEABD314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1F7867-FC21-0AEF-196A-3BF52CD70E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64AF90-9D7F-80FE-2C9F-8D4CDC7FE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B42150-D788-4F1C-BBCB-1868FFD598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761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B8E86-6B2B-C6A3-B137-0046968135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82280-AC2F-7678-2DB6-FB15AC0F0A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99A53-5A52-C113-FCD9-1501DB7D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4/4/2025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EA5253-55A8-1C1B-6CF1-1E3D14CC5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TIØ4317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0504A8-1B76-0EA4-E3AE-8A52C0AAE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54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8E6C-AED2-7E9E-9A9F-1BDBFE998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2D48B0-5605-5CED-F9F9-201954F3B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0BA92-AA1F-BC60-F163-22F22395C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3E953-CD6B-03AF-3C05-116B1AB09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35ED4-2247-2799-582A-2732AD95F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58029B-4F5F-15CF-2BFF-F9D528CD17F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290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11EA2-ED53-DF8D-13FF-80801ACC01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877ECA-2FF8-7181-FF8A-20FF59E185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F3078-3E9B-B7A0-077E-ED2B97F94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397FF-09BF-7242-C685-0F2DB82B9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FE121-A0FD-2A3C-4B5E-AA68043B2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456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E2CF9-729A-8FA1-73F9-49AFE24D9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0B89FD-60C4-CAAC-4E8F-7BF0F6C47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42EDA-0EDA-6693-9E33-50927296C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9BD2C3-D6D0-7053-93CA-217C71DE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BA59A-F559-324F-1AA4-EE18A2F08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B5ABD-0F5F-8915-CF3E-748C281B4276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77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B97FF-4A25-BD84-637B-F029770B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45EDC-5361-A506-BDEE-B5D960AD4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DEFAF-647E-4EA7-E34D-BDD71BB80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ADB01D-3C86-8B20-7A8B-35A7FDA4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96FB0-7DDE-D3E7-8649-6A115CE15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492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5C384-1085-C6BC-A723-15343D9F8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AAEFE-A868-3241-D7B0-EE857BCBF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E62DD4-634A-0D7B-C539-F7AF6AD4B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007B71-9D94-7E3B-3023-5060BEDE7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4EB6E-1D47-3DD5-E54B-B51170281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12F7D3-4F97-BAAD-8DDA-28E415668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035465-2E1F-6CE6-DED1-D83277F5AE38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832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EC2BC-5D7C-22B6-F909-F70E188D4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CC65D-1783-22BD-B6E1-FC7BEA028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049B7-A1E5-4ACE-F75F-1DCF93EEC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8AE4F9-D344-3AA7-2D87-6F29FC8E11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3E820D-6F92-0116-4761-5343DAFFF5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C1447-C6E5-A636-BE54-23072D76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EADCF-D56C-9680-E3E0-C37A60B4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214501-B075-6691-46A4-BD9C4D82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EBBFB1B-7CC1-E211-3500-E98CBE70BD71}"/>
              </a:ext>
            </a:extLst>
          </p:cNvPr>
          <p:cNvCxnSpPr/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A89352-475B-DC91-A0BB-27D77A36A5DF}"/>
              </a:ext>
            </a:extLst>
          </p:cNvPr>
          <p:cNvCxnSpPr>
            <a:cxnSpLocks/>
          </p:cNvCxnSpPr>
          <p:nvPr userDrawn="1"/>
        </p:nvCxnSpPr>
        <p:spPr>
          <a:xfrm>
            <a:off x="838200" y="2505075"/>
            <a:ext cx="51593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0B46A5-D0ED-BCEC-4638-18AAC1FB58CA}"/>
              </a:ext>
            </a:extLst>
          </p:cNvPr>
          <p:cNvCxnSpPr>
            <a:cxnSpLocks/>
          </p:cNvCxnSpPr>
          <p:nvPr userDrawn="1"/>
        </p:nvCxnSpPr>
        <p:spPr>
          <a:xfrm>
            <a:off x="6172200" y="2511714"/>
            <a:ext cx="515937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264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A035E-2AFF-5350-7871-D7A7C82B7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C0B2F-F0A0-F810-9B42-007F492C2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E79A47-35F4-8731-F5B6-5A987FC0D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AB4490-4C54-8527-B005-35085353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9FDB31B-1F8C-22C0-E55F-47C929CBA08A}"/>
              </a:ext>
            </a:extLst>
          </p:cNvPr>
          <p:cNvCxnSpPr>
            <a:cxnSpLocks/>
          </p:cNvCxnSpPr>
          <p:nvPr userDrawn="1"/>
        </p:nvCxnSpPr>
        <p:spPr>
          <a:xfrm>
            <a:off x="838200" y="1690688"/>
            <a:ext cx="105156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666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3EB636-75AF-3053-30C5-965A9EBBF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C0D72F-DC13-B2E6-FD00-24F12EAED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298A9-C184-ABD8-0172-9F88B093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445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5F7AF-2FF0-1CAB-980D-1F5519FBE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4F483-4064-6A1B-6B33-2C9E2036E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DC6101-383B-AA42-FA07-04FB57E850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1FFF6-7DD0-7C6F-A41C-014EC74C9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1DDE2-9D3A-B3BC-AE79-3EE31F4F5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6742A1-4D85-C29E-D014-87F96AA65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3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2652-FA99-4906-962E-10ACCA9AC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B99CEE-7860-859F-07FA-5B6BFBA375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D36EA9-FB87-1023-078C-19FBD66D8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6E949E-6599-3FEE-1532-E72143648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B35E4-CB35-4BDB-8A49-74A9DED1CBC2}" type="datetimeFigureOut">
              <a:rPr lang="en-US" smtClean="0"/>
              <a:t>4/4/2025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E5211A-2734-39B0-849B-05AAFD022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FC233-C6E7-8617-4502-8198D21EE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20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BA6488-AF5E-6871-A8CF-FBBF24F54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65EE1-4E2A-154F-DAB8-FED0827DA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1A67F-BE2B-AD2D-8688-38A943A0E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D5B35E4-CB35-4BDB-8A49-74A9DED1CBC2}" type="datetimeFigureOut">
              <a:rPr lang="en-US" smtClean="0"/>
              <a:t>4/4/2025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C1C02-054C-213D-F53B-3D5C8230BD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TIØ4317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879B34-2942-25AF-09E5-6E04BD2E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EE3B81-AA2C-4B78-AA77-969ECC38FC94}" type="slidenum">
              <a:rPr lang="en-US" smtClean="0"/>
              <a:t>‹#›</a:t>
            </a:fld>
            <a:endParaRPr lang="en-US"/>
          </a:p>
        </p:txBody>
      </p:sp>
      <p:pic>
        <p:nvPicPr>
          <p:cNvPr id="1028" name="Picture 4" descr="About SAMCoT - NTNU">
            <a:extLst>
              <a:ext uri="{FF2B5EF4-FFF2-40B4-BE49-F238E27FC236}">
                <a16:creationId xmlns:a16="http://schemas.microsoft.com/office/drawing/2014/main" id="{F62A6B38-BF15-8F95-3D9C-839732B327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86" y="313045"/>
            <a:ext cx="639602" cy="8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4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sv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0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C9DA-32D4-CCB9-1896-AA30AF371E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Housing Prices Prediction and Seasonality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B175BB-38FF-B82C-F6C4-D701C52DC1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477837"/>
          </a:xfrm>
        </p:spPr>
        <p:txBody>
          <a:bodyPr/>
          <a:lstStyle/>
          <a:p>
            <a:r>
              <a:rPr lang="en-US" dirty="0"/>
              <a:t>Group 15 – TIØ4317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7F80AC3-6FB8-928E-27C6-1E4F9593C770}"/>
              </a:ext>
            </a:extLst>
          </p:cNvPr>
          <p:cNvSpPr txBox="1">
            <a:spLocks/>
          </p:cNvSpPr>
          <p:nvPr/>
        </p:nvSpPr>
        <p:spPr>
          <a:xfrm>
            <a:off x="2870521" y="4079875"/>
            <a:ext cx="6450957" cy="875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i="1" dirty="0"/>
              <a:t>Group members: </a:t>
            </a:r>
            <a:r>
              <a:rPr lang="en-US" sz="1800" i="1" dirty="0"/>
              <a:t>Mathea Aune Bardal, Mathias Berthet, Matthias Ludvic </a:t>
            </a:r>
            <a:r>
              <a:rPr lang="en-US" sz="1800" i="1" dirty="0" err="1"/>
              <a:t>Ransau</a:t>
            </a:r>
            <a:r>
              <a:rPr lang="en-US" sz="1800" i="1" dirty="0"/>
              <a:t>, Miha Jan </a:t>
            </a:r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1137C1-1370-3951-7CA1-D6F8AD6D2C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2201" y="246780"/>
            <a:ext cx="966788" cy="9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45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A3F70-987D-7A19-785A-07E84BFD6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F83BF-6E0C-E51D-F5D4-1E5DE5A1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AA2F3-037F-BCF3-E285-6876F89A5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b="1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0097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63A7-595C-B9B0-2AEF-2C97A537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ACF and PACF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E3927C-2051-A88D-625D-7C8D7C0D3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ACF – determining</a:t>
            </a:r>
            <a:r>
              <a:rPr lang="en-US" i="1" dirty="0"/>
              <a:t> q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E3B52A-749A-E4B4-1EE8-8E99D4E3D98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q: The MA-term, helps determine the number of lags in the model</a:t>
            </a:r>
          </a:p>
          <a:p>
            <a:r>
              <a:rPr lang="en-US" sz="1400" dirty="0"/>
              <a:t>ACF: Autocorrelation function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Plotting the correlation between </a:t>
            </a:r>
            <a:r>
              <a:rPr lang="en-US" sz="1400" dirty="0" err="1"/>
              <a:t>r_t</a:t>
            </a:r>
            <a:r>
              <a:rPr lang="en-US" sz="1400" dirty="0"/>
              <a:t> and </a:t>
            </a:r>
            <a:r>
              <a:rPr lang="en-US" sz="1400" dirty="0" err="1"/>
              <a:t>r_t</a:t>
            </a:r>
            <a:r>
              <a:rPr lang="en-US" sz="1400" dirty="0"/>
              <a:t>-l. The value of q is implied by where the plot “cuts off”</a:t>
            </a:r>
          </a:p>
          <a:p>
            <a:r>
              <a:rPr lang="en-US" sz="1400" dirty="0"/>
              <a:t>Here implying:</a:t>
            </a:r>
          </a:p>
          <a:p>
            <a:pPr lvl="1"/>
            <a:r>
              <a:rPr lang="en-US" sz="1200" dirty="0"/>
              <a:t>q = 1 or 4 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1D1C75-4CE6-298C-1331-BDE5B7EC0D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PACF – determining </a:t>
            </a:r>
            <a:r>
              <a:rPr lang="en-US" i="1" dirty="0"/>
              <a:t>p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63B07F-115C-559B-B30C-5E1DA1E58D1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Giving information about how much past lag helps predict present value, considering AR models of different orders: 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endParaRPr lang="en-US" sz="1400" dirty="0"/>
          </a:p>
          <a:p>
            <a:r>
              <a:rPr lang="en-US" sz="1400" dirty="0"/>
              <a:t>        is the PACF at lag </a:t>
            </a:r>
            <a:r>
              <a:rPr lang="en-US" sz="1400" i="1" dirty="0"/>
              <a:t>j, </a:t>
            </a:r>
            <a:r>
              <a:rPr lang="en-US" sz="1400" dirty="0"/>
              <a:t>showing how much lag j helps predict: where plot drops, is where the value is not useful anymore for prediction: </a:t>
            </a:r>
          </a:p>
          <a:p>
            <a:r>
              <a:rPr lang="en-US" sz="1400" i="1" dirty="0"/>
              <a:t>p= </a:t>
            </a:r>
            <a:r>
              <a:rPr lang="en-US" sz="1400" dirty="0"/>
              <a:t>between 1 and 5</a:t>
            </a:r>
            <a:endParaRPr lang="en-US" sz="1400" i="1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2B815-8D42-D060-B0A5-BED2D7F7F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891" y="3145501"/>
            <a:ext cx="4049510" cy="6439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9CAEA8-472A-2D32-C0A2-732F4E4E4D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407" b="4003"/>
          <a:stretch/>
        </p:blipFill>
        <p:spPr>
          <a:xfrm>
            <a:off x="2584283" y="4429903"/>
            <a:ext cx="3318879" cy="16002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B40E64-A245-FBAD-DADB-FF109884F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6000" y="2994640"/>
            <a:ext cx="3274995" cy="8687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947C1E-423E-7871-0AB9-39F971406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244" y="3971896"/>
            <a:ext cx="377807" cy="2819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133FF8-D612-D915-F10A-005F04DF8E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3227" y="4391476"/>
            <a:ext cx="3098985" cy="1677054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CFDCC8-0C4B-7ABE-9D78-B88588C029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192871" y="356201"/>
            <a:ext cx="763523" cy="76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87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6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B27DC-8B76-9FAF-6964-687AF086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AIC and BIC testing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1D4E1F-A1A5-A8C6-CFB2-12BF2DD2D1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581729" cy="1600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Akaike information criterion (AIC) and Schwarz-Bayesian information criterion (BIC)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a loop to check for different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Selection rule: Choose the model with set of parameters with smallest value for AIC and BIC</a:t>
            </a:r>
          </a:p>
          <a:p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D953C4-892D-7721-673D-8E2B2CBE7B0C}"/>
              </a:ext>
            </a:extLst>
          </p:cNvPr>
          <p:cNvCxnSpPr>
            <a:cxnSpLocks/>
          </p:cNvCxnSpPr>
          <p:nvPr/>
        </p:nvCxnSpPr>
        <p:spPr>
          <a:xfrm>
            <a:off x="839788" y="2057400"/>
            <a:ext cx="55817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B884796-3A25-CE38-A5E3-80C93A60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114" y="1692729"/>
            <a:ext cx="3598091" cy="42145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AC892E1-291A-BA25-E4CE-1A1F5E1F34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9870" b="4076"/>
          <a:stretch/>
        </p:blipFill>
        <p:spPr>
          <a:xfrm>
            <a:off x="1334815" y="3542641"/>
            <a:ext cx="2406868" cy="5800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DBF70F-2172-B920-4C56-63F54E4D3E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815" y="4288228"/>
            <a:ext cx="2537460" cy="512372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E10E3F0-96AD-225D-3D36-41364DDC3723}"/>
              </a:ext>
            </a:extLst>
          </p:cNvPr>
          <p:cNvSpPr txBox="1">
            <a:spLocks/>
          </p:cNvSpPr>
          <p:nvPr/>
        </p:nvSpPr>
        <p:spPr>
          <a:xfrm>
            <a:off x="909183" y="5014383"/>
            <a:ext cx="5581729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Result: P=1, d=2 and q=1 for BIC (simpler models), if we choose based on AIC we chose p=5, d=2 and q=4 (more complex model)</a:t>
            </a:r>
          </a:p>
          <a:p>
            <a:r>
              <a:rPr lang="en-US" dirty="0"/>
              <a:t>Decided to use more complex model in upcoming analysis</a:t>
            </a:r>
          </a:p>
        </p:txBody>
      </p:sp>
      <p:pic>
        <p:nvPicPr>
          <p:cNvPr id="1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1B2E00B-D4C5-82C2-327D-D85C3FA47C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48048" y="369607"/>
            <a:ext cx="816629" cy="8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1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91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AE01B-77CD-781E-F650-3FFF6CFDCB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359E-E58A-2304-EEC0-35D0F0A9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679E6-5364-B360-975E-AB568B2BB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b="1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8726187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2D0A-F651-A90D-D2FC-085ABD46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E3242A-D87B-B66F-8410-6E22E6853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Mean Squared Error (MSE)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3ABCC7E-3EA2-9359-6714-073847C574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515346" y="2655064"/>
            <a:ext cx="3819129" cy="1223209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244058-688C-31C7-AF75-D5E7DBA7D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Mean Absolute Error (MAE)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26AAB34-FE2F-AE41-9705-B0F79CC3E7B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5"/>
          <a:stretch>
            <a:fillRect/>
          </a:stretch>
        </p:blipFill>
        <p:spPr>
          <a:xfrm>
            <a:off x="6850934" y="2563617"/>
            <a:ext cx="3948246" cy="1304756"/>
          </a:xfr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5D6A40-210B-B325-8008-CF8037F5CF93}"/>
              </a:ext>
            </a:extLst>
          </p:cNvPr>
          <p:cNvCxnSpPr>
            <a:cxnSpLocks/>
          </p:cNvCxnSpPr>
          <p:nvPr/>
        </p:nvCxnSpPr>
        <p:spPr>
          <a:xfrm>
            <a:off x="839788" y="4026783"/>
            <a:ext cx="105156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1362D17-EC1B-91D7-85E1-161C185E6A2B}"/>
              </a:ext>
            </a:extLst>
          </p:cNvPr>
          <p:cNvSpPr txBox="1"/>
          <p:nvPr/>
        </p:nvSpPr>
        <p:spPr>
          <a:xfrm>
            <a:off x="839788" y="4176772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was split into 90/10 training/test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both MSE and MAE allows us to capture a more comprehensive picture of model accuracy – balancing the sensitivity to large errors (MSE) with the interpretability of average error magnitude (MAE)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Will further compare data to different plots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FBE13DD-4F03-FBB8-0BD5-2A496129AD92}"/>
              </a:ext>
            </a:extLst>
          </p:cNvPr>
          <p:cNvCxnSpPr/>
          <p:nvPr/>
        </p:nvCxnSpPr>
        <p:spPr>
          <a:xfrm>
            <a:off x="5497215" y="5223489"/>
            <a:ext cx="5515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1BA6198-758A-1DB1-7C54-4B5D8DDF7B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01835" y="308266"/>
            <a:ext cx="825595" cy="82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8EDF1-9D88-11CC-86ED-C953E1DFC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49262"/>
            <a:ext cx="3370262" cy="1600200"/>
          </a:xfrm>
        </p:spPr>
        <p:txBody>
          <a:bodyPr/>
          <a:lstStyle/>
          <a:p>
            <a:r>
              <a:rPr lang="en-US" dirty="0"/>
              <a:t>ARIMA Model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0193E-6CFF-3263-72A4-B4C06F9E63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49462"/>
            <a:ext cx="295670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Applied on log-transformed and second-differenced series: (</a:t>
            </a:r>
            <a:r>
              <a:rPr lang="en-US" dirty="0" err="1"/>
              <a:t>p,d,q</a:t>
            </a:r>
            <a:r>
              <a:rPr lang="en-US" dirty="0"/>
              <a:t>)=(5,2,4)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does not capture volatility, seems constant, but else, reasonably close to actual values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B4A3E7A-AF7B-D124-3475-7A4D7DE7BBD0}"/>
              </a:ext>
            </a:extLst>
          </p:cNvPr>
          <p:cNvCxnSpPr>
            <a:cxnSpLocks/>
          </p:cNvCxnSpPr>
          <p:nvPr/>
        </p:nvCxnSpPr>
        <p:spPr>
          <a:xfrm>
            <a:off x="839789" y="2049462"/>
            <a:ext cx="29567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909CADD-1CE0-9FB6-4E9C-184A17B61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740" y="1388964"/>
            <a:ext cx="7777413" cy="4272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90FA2A-FCDF-AA44-EBEC-9D6BBE12AD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696" y="4234022"/>
            <a:ext cx="1744644" cy="1084686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2EC4DA7-D016-29ED-5722-50C5E28A95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354236" y="262031"/>
            <a:ext cx="771806" cy="7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51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FD9D80-4371-0CD3-AE2B-86D26C311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0519" y="695264"/>
            <a:ext cx="8666776" cy="571766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BEF7A61-C40D-F6ED-7D2D-2296A108B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9130" y="-23306"/>
            <a:ext cx="936754" cy="93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50C5D-A67B-2F27-B17D-1B3BFBB18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37BD-7DEA-6840-048E-7624CF3CB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49262"/>
            <a:ext cx="3370262" cy="1600200"/>
          </a:xfrm>
        </p:spPr>
        <p:txBody>
          <a:bodyPr/>
          <a:lstStyle/>
          <a:p>
            <a:r>
              <a:rPr lang="en-US" dirty="0"/>
              <a:t>SARIMA Model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EF65B5-E57D-C8D3-D3B8-DB58CDA91A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49462"/>
            <a:ext cx="295670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Incorporated seasonal parameters: (5,2,4,12)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Prediction fails to recognize change in trend and turn upwards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Trying to predict for years ahead, which is complicated for such models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B0276BE-A440-518B-A1CC-F5419A3145FA}"/>
              </a:ext>
            </a:extLst>
          </p:cNvPr>
          <p:cNvCxnSpPr>
            <a:cxnSpLocks/>
          </p:cNvCxnSpPr>
          <p:nvPr/>
        </p:nvCxnSpPr>
        <p:spPr>
          <a:xfrm>
            <a:off x="839789" y="2049462"/>
            <a:ext cx="29567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0197AD5-CD47-61B6-CDE7-CE6966B08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7173" y="4210351"/>
            <a:ext cx="2126887" cy="1196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0668FD-1C35-15BC-EBA9-2CF99BA88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093" y="1669397"/>
            <a:ext cx="7758619" cy="4191653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A34209-0B74-3FFB-E4FA-DE90B5213B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92871" y="449262"/>
            <a:ext cx="718017" cy="71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0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8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4982F1-8040-5855-96D8-7AE9CB4C9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1848" y="309609"/>
            <a:ext cx="8828304" cy="623878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29FF78A-7DF0-2CD5-C732-1EBBA6C55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87518" y="1271504"/>
            <a:ext cx="821991" cy="82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9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02CB86-7C3F-927A-900C-F2C997EE1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67FFC7-2A0F-715D-4DD9-54F3AC9B7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217" y="497711"/>
            <a:ext cx="9297565" cy="6097812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842E62-061C-5585-4226-58F079354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77338" y="1427914"/>
            <a:ext cx="696078" cy="69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22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A5EB5-4313-3009-A8A2-706E1087B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EF4E-BEE5-66F4-76A9-7C294461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b="1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73917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226A95-41EB-232C-19AA-FDF61A569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7B13B-FFDA-57F7-9504-BBCED892A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71ED4-9F59-5E2F-EFAC-DB76A4E56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66048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1976-719D-51BE-7A05-D5A08280C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648331F2-E52A-6F17-61B1-FB4E57F6E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850540"/>
            <a:ext cx="613097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ARIMA vs SARIMA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ARIMA had lower MSE, SARIMA had lower MAE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Both performed well overall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SARIMA Strength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Clear seasonal patterns identified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Real-World Use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Adaptable to other cities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Useful for planners, investors, and policymakers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Code Advantage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Minimal preprocessing needed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Works on various datasets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Strong tools for housing market forecasting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CCB3C72-2E48-DBB7-6FD5-9220C57B63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80350" y="425283"/>
            <a:ext cx="922254" cy="92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7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5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CEAB4-1652-2A39-5F96-79FBDAE7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1D676-A5DF-5B6D-71BD-EFCE1FAD3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979820"/>
            <a:ext cx="8690811" cy="2318158"/>
          </a:xfrm>
        </p:spPr>
        <p:txBody>
          <a:bodyPr>
            <a:normAutofit/>
          </a:bodyPr>
          <a:lstStyle/>
          <a:p>
            <a:r>
              <a:rPr lang="en-US" sz="2000" dirty="0"/>
              <a:t>Importance of accurate housing prices within various sectors (real estate investment, urban planning, policy making etc.)</a:t>
            </a:r>
          </a:p>
          <a:p>
            <a:r>
              <a:rPr lang="en-US" sz="2000" dirty="0"/>
              <a:t>Many factors affecting housing market</a:t>
            </a:r>
          </a:p>
          <a:p>
            <a:r>
              <a:rPr lang="en-US" sz="2000" dirty="0"/>
              <a:t>Exploring ARIMA (</a:t>
            </a:r>
            <a:r>
              <a:rPr lang="en-US" sz="2000" dirty="0" err="1"/>
              <a:t>AutoRegressive</a:t>
            </a:r>
            <a:r>
              <a:rPr lang="en-US" sz="2000" dirty="0"/>
              <a:t> Integrated Moving Average) </a:t>
            </a:r>
          </a:p>
          <a:p>
            <a:pPr lvl="1"/>
            <a:r>
              <a:rPr lang="en-US" sz="2000" dirty="0"/>
              <a:t>SARIMA (Seasonal ARIMA) to remove seasonal effects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F02220-EFFF-0CB9-72E5-65CEDAC0DCC8}"/>
              </a:ext>
            </a:extLst>
          </p:cNvPr>
          <p:cNvSpPr txBox="1">
            <a:spLocks/>
          </p:cNvSpPr>
          <p:nvPr/>
        </p:nvSpPr>
        <p:spPr>
          <a:xfrm>
            <a:off x="2057400" y="2006098"/>
            <a:ext cx="9296400" cy="5735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Project Goal: </a:t>
            </a:r>
            <a:r>
              <a:rPr lang="en-US" sz="2000" dirty="0"/>
              <a:t>Find most suitable model for data set and predict future values</a:t>
            </a:r>
          </a:p>
        </p:txBody>
      </p:sp>
      <p:pic>
        <p:nvPicPr>
          <p:cNvPr id="6" name="Graphic 5" descr="Bullseye with solid fill">
            <a:extLst>
              <a:ext uri="{FF2B5EF4-FFF2-40B4-BE49-F238E27FC236}">
                <a16:creationId xmlns:a16="http://schemas.microsoft.com/office/drawing/2014/main" id="{F9BA1120-6E7C-1A90-54B2-0A2486EE5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1690688"/>
            <a:ext cx="914400" cy="914400"/>
          </a:xfrm>
          <a:prstGeom prst="rect">
            <a:avLst/>
          </a:prstGeom>
        </p:spPr>
      </p:pic>
      <p:pic>
        <p:nvPicPr>
          <p:cNvPr id="8" name="Graphic 7" descr="House with solid fill">
            <a:extLst>
              <a:ext uri="{FF2B5EF4-FFF2-40B4-BE49-F238E27FC236}">
                <a16:creationId xmlns:a16="http://schemas.microsoft.com/office/drawing/2014/main" id="{C69E6E57-D80F-CDC1-E242-556C2A8ED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16191" y="2920498"/>
            <a:ext cx="1964322" cy="1964322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0ABA2C-3BCE-E339-1928-AA378CF4D2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969500" y="263525"/>
            <a:ext cx="955675" cy="95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5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3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46372-97C5-9731-B695-0977A7A73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944AC-67EC-B493-C444-5E8BE105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26E2B-D03D-6B42-A1E2-E5712A151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b="1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52339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80A4-F522-BA05-85A4-B0395A56E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8EB03-0F16-7830-2538-34C18B634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About the data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AD4572-34C7-A84C-B7CD-E9176AD5DE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Data for various regions in Singapore</a:t>
            </a:r>
          </a:p>
          <a:p>
            <a:r>
              <a:rPr lang="en-US" sz="1800" dirty="0"/>
              <a:t>Information per house</a:t>
            </a:r>
          </a:p>
          <a:p>
            <a:pPr lvl="1"/>
            <a:r>
              <a:rPr lang="en-US" sz="1800" dirty="0"/>
              <a:t>Price per square meter (USD), area</a:t>
            </a:r>
          </a:p>
          <a:p>
            <a:pPr lvl="1"/>
            <a:r>
              <a:rPr lang="en-US" sz="1800" dirty="0"/>
              <a:t>Monthly timestamp</a:t>
            </a:r>
          </a:p>
          <a:p>
            <a:r>
              <a:rPr lang="en-US" sz="1800" dirty="0"/>
              <a:t>Data from 1990 to 2021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629F4-AE0F-8BF8-2B1E-D6DF4B83EB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Preprocessing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39D23F5-3DD6-716C-E7C3-987D4006F23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Preprocessing ensures clean, structured data for ARIMA modeling</a:t>
            </a:r>
          </a:p>
          <a:p>
            <a:r>
              <a:rPr lang="en-US" sz="1800" dirty="0"/>
              <a:t>Filtered transactions to Bedok and set a proper datetime index</a:t>
            </a:r>
          </a:p>
          <a:p>
            <a:r>
              <a:rPr lang="en-US" sz="1800" dirty="0"/>
              <a:t>Resampled data to monthly averages for consistency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64A3EA1-2155-BC64-2164-FF73526FFA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99701" y="365125"/>
            <a:ext cx="725488" cy="72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60A7CB-27AF-F1EA-BBC9-813DD5FCA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502" y="2079295"/>
            <a:ext cx="6525366" cy="36811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5B5DF1-3325-2F82-CC3B-AEF7912117C7}"/>
              </a:ext>
            </a:extLst>
          </p:cNvPr>
          <p:cNvSpPr txBox="1"/>
          <p:nvPr/>
        </p:nvSpPr>
        <p:spPr>
          <a:xfrm>
            <a:off x="7162868" y="3238681"/>
            <a:ext cx="447878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Plotted mean prices (blue line) with 5th–95th percentile range for insights (shaded area)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Steady price growth observed, with higher volatility in recent years.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C73116D-4557-A6E2-A28F-BAC91F4A36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79338"/>
            <a:ext cx="1051560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of the dataset of monthly Bedok price per square meter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76338DF-25F7-1BD3-C7F8-87B5FC085C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75901" y="1903190"/>
            <a:ext cx="755798" cy="75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15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7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8BDF4-41F4-B0A9-A162-FD36F9B3C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E76A9-CB8F-471A-A15A-882688EF0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ECF4-9897-566B-2E65-3256A8178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/>
              <a:t>Introduction and project goal </a:t>
            </a:r>
          </a:p>
          <a:p>
            <a:r>
              <a:rPr lang="en-US" sz="2000" dirty="0"/>
              <a:t>Data</a:t>
            </a:r>
          </a:p>
          <a:p>
            <a:pPr lvl="1"/>
            <a:r>
              <a:rPr lang="en-US" sz="1600" dirty="0"/>
              <a:t>Preprocessing the data</a:t>
            </a:r>
          </a:p>
          <a:p>
            <a:r>
              <a:rPr lang="en-US" sz="2000" b="1" dirty="0"/>
              <a:t>Stationarity</a:t>
            </a:r>
          </a:p>
          <a:p>
            <a:pPr lvl="1"/>
            <a:r>
              <a:rPr lang="en-US" sz="1600" dirty="0"/>
              <a:t>The need for stationarity</a:t>
            </a:r>
          </a:p>
          <a:p>
            <a:pPr lvl="1"/>
            <a:r>
              <a:rPr lang="en-US" sz="1600" dirty="0"/>
              <a:t>Transformation of our data set</a:t>
            </a:r>
          </a:p>
          <a:p>
            <a:pPr lvl="1"/>
            <a:r>
              <a:rPr lang="en-US" sz="1600" dirty="0"/>
              <a:t>Testing for stationarity</a:t>
            </a:r>
          </a:p>
          <a:p>
            <a:r>
              <a:rPr lang="en-US" sz="2000" dirty="0"/>
              <a:t>Determining Model Parameters</a:t>
            </a:r>
          </a:p>
          <a:p>
            <a:pPr lvl="1"/>
            <a:r>
              <a:rPr lang="en-US" sz="1600" dirty="0"/>
              <a:t>ACF – Determining q</a:t>
            </a:r>
          </a:p>
          <a:p>
            <a:pPr lvl="1"/>
            <a:r>
              <a:rPr lang="en-US" sz="1600" dirty="0"/>
              <a:t>PACF – Determining p</a:t>
            </a:r>
          </a:p>
          <a:p>
            <a:pPr lvl="1"/>
            <a:r>
              <a:rPr lang="en-US" sz="1600" dirty="0"/>
              <a:t>AIC and BIC testing</a:t>
            </a:r>
          </a:p>
          <a:p>
            <a:r>
              <a:rPr lang="en-US" sz="2000" dirty="0"/>
              <a:t>Prediction and Evaluation</a:t>
            </a:r>
          </a:p>
          <a:p>
            <a:pPr lvl="1"/>
            <a:r>
              <a:rPr lang="en-US" sz="1600" dirty="0"/>
              <a:t>Evaluation Metrics</a:t>
            </a:r>
          </a:p>
          <a:p>
            <a:pPr lvl="1"/>
            <a:r>
              <a:rPr lang="en-US" sz="1600" dirty="0"/>
              <a:t>ARIMA Model Evaluation</a:t>
            </a:r>
          </a:p>
          <a:p>
            <a:pPr lvl="1"/>
            <a:r>
              <a:rPr lang="en-US" sz="1600" dirty="0"/>
              <a:t>SARIMA Model Evaluation</a:t>
            </a:r>
          </a:p>
          <a:p>
            <a:r>
              <a:rPr lang="en-US" sz="20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14069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E623-818F-75E3-063F-78FB366BD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Stationarity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058E2F-7700-E41F-FBA5-C5D96EACFC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The Need for Stationary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C12EA9-BA2E-BB37-B8D9-1156E81A23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Series behave consistently and predictably</a:t>
            </a:r>
          </a:p>
          <a:p>
            <a:r>
              <a:rPr lang="en-US" sz="1800" dirty="0"/>
              <a:t>When joint distribution of </a:t>
            </a:r>
          </a:p>
          <a:p>
            <a:pPr marL="0" indent="0">
              <a:buNone/>
            </a:pPr>
            <a:r>
              <a:rPr lang="en-US" sz="1800" dirty="0"/>
              <a:t>     Is identical to:  (</a:t>
            </a:r>
          </a:p>
          <a:p>
            <a:r>
              <a:rPr lang="en-US" sz="1800" dirty="0"/>
              <a:t>Stationarity is critical for ARIMA; Model performance, predictions and estimates can become unreliable and misleading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D700F3D-3E47-216E-2173-CC55C16529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Transformation of data 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A616B6-61AD-524E-1787-0263908E2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2894239"/>
          </a:xfrm>
        </p:spPr>
        <p:txBody>
          <a:bodyPr>
            <a:normAutofit/>
          </a:bodyPr>
          <a:lstStyle/>
          <a:p>
            <a:r>
              <a:rPr lang="en-US" sz="1800" dirty="0"/>
              <a:t>Data was not stationary after preprocessing (looking at plot of the data), hence used log transformation  as explained mathematically: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Assumed then stationarity, but still had to perform stationarity tests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866FBF-DF17-AF7D-028D-DE2D27FC6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645" y="3319462"/>
            <a:ext cx="4930567" cy="8001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488AF2-925C-7765-EBA7-FCCBCC8DAE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4472" y="2851625"/>
            <a:ext cx="1245576" cy="3102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97A9CF-B6E8-C2DF-43D1-EAE37AC1DE8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78270"/>
          <a:stretch/>
        </p:blipFill>
        <p:spPr>
          <a:xfrm>
            <a:off x="2727626" y="3333987"/>
            <a:ext cx="1402230" cy="23337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3BC8B2-C76A-73F0-4061-BB14B3A22A85}"/>
              </a:ext>
            </a:extLst>
          </p:cNvPr>
          <p:cNvCxnSpPr>
            <a:cxnSpLocks/>
          </p:cNvCxnSpPr>
          <p:nvPr/>
        </p:nvCxnSpPr>
        <p:spPr>
          <a:xfrm>
            <a:off x="8342489" y="6096000"/>
            <a:ext cx="28448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8A8B50-EA4F-89D0-0328-AA1C22B7E48C}"/>
              </a:ext>
            </a:extLst>
          </p:cNvPr>
          <p:cNvSpPr txBox="1"/>
          <p:nvPr/>
        </p:nvSpPr>
        <p:spPr>
          <a:xfrm>
            <a:off x="8342489" y="5726668"/>
            <a:ext cx="270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 for stationarity</a:t>
            </a:r>
          </a:p>
        </p:txBody>
      </p:sp>
      <p:pic>
        <p:nvPicPr>
          <p:cNvPr id="1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0E13EA1-71EF-DB43-59D4-63B86D1CD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70589" y="271382"/>
            <a:ext cx="981233" cy="9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988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12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210C-F371-6210-AAAD-047D72E25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for stationarity - ADF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4CCA01F-4F04-0226-2618-FE3D225B50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Testing Process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0B1249D-163E-3D1F-44A8-4F30A711E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Test 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6B78472-17FA-20DF-D213-713B6AF9CD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02460"/>
            <a:ext cx="5183188" cy="13160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/>
              <a:t>ADF test statistic: -3.7514</a:t>
            </a:r>
          </a:p>
          <a:p>
            <a:pPr marL="0" indent="0" algn="ctr">
              <a:buNone/>
            </a:pPr>
            <a:r>
              <a:rPr lang="en-US" sz="1800" dirty="0"/>
              <a:t>P-Value: 0.0034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5D3906-1B02-98C5-41C3-53573FEA3C2A}"/>
              </a:ext>
            </a:extLst>
          </p:cNvPr>
          <p:cNvSpPr txBox="1"/>
          <p:nvPr/>
        </p:nvSpPr>
        <p:spPr>
          <a:xfrm>
            <a:off x="838200" y="2810933"/>
            <a:ext cx="501127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Augmented Dickey-Fuller test (ADF-test)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Checks for unit roots -&gt; indication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nonstationarity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 statistic: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test hypothesizes:</a:t>
            </a:r>
          </a:p>
          <a:p>
            <a:r>
              <a:rPr lang="en-US" dirty="0"/>
              <a:t>	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C924CB-CE9A-8236-B42A-491A0AD63A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285" b="8485"/>
          <a:stretch/>
        </p:blipFill>
        <p:spPr>
          <a:xfrm>
            <a:off x="1243839" y="3955537"/>
            <a:ext cx="4028071" cy="801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499BFE-D020-9BE7-C104-325871CC02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976"/>
          <a:stretch/>
        </p:blipFill>
        <p:spPr>
          <a:xfrm>
            <a:off x="1243840" y="5062805"/>
            <a:ext cx="4028071" cy="870886"/>
          </a:xfrm>
          <a:prstGeom prst="rect">
            <a:avLst/>
          </a:prstGeom>
        </p:spPr>
      </p:pic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7D53734-29CF-D184-1A73-353549B4C761}"/>
              </a:ext>
            </a:extLst>
          </p:cNvPr>
          <p:cNvSpPr txBox="1">
            <a:spLocks/>
          </p:cNvSpPr>
          <p:nvPr/>
        </p:nvSpPr>
        <p:spPr>
          <a:xfrm>
            <a:off x="6172200" y="4925050"/>
            <a:ext cx="5183188" cy="1316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/>
              <a:t>We </a:t>
            </a:r>
            <a:r>
              <a:rPr lang="en-US" sz="2400" i="1" dirty="0"/>
              <a:t>reject</a:t>
            </a:r>
            <a:r>
              <a:rPr lang="en-US" sz="2400" dirty="0"/>
              <a:t> the null hypothesis, stating that the data is stationary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9CCF442A-47AA-EA66-AB79-3E745C7F87B8}"/>
              </a:ext>
            </a:extLst>
          </p:cNvPr>
          <p:cNvSpPr/>
          <p:nvPr/>
        </p:nvSpPr>
        <p:spPr>
          <a:xfrm rot="5400000">
            <a:off x="8527533" y="2631702"/>
            <a:ext cx="472521" cy="3120192"/>
          </a:xfrm>
          <a:prstGeom prst="chevron">
            <a:avLst>
              <a:gd name="adj" fmla="val 56061"/>
            </a:avLst>
          </a:prstGeom>
          <a:solidFill>
            <a:srgbClr val="03479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FBA27E-BFC3-9452-7086-A5BEA0B66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160001" y="367791"/>
            <a:ext cx="877888" cy="87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97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4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1032</Words>
  <Application>Microsoft Office PowerPoint</Application>
  <PresentationFormat>Widescreen</PresentationFormat>
  <Paragraphs>207</Paragraphs>
  <Slides>21</Slides>
  <Notes>5</Notes>
  <HiddenSlides>0</HiddenSlides>
  <MMClips>15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Times New Roman</vt:lpstr>
      <vt:lpstr>Office Theme</vt:lpstr>
      <vt:lpstr>Housing Prices Prediction and Seasonality Analysis </vt:lpstr>
      <vt:lpstr>Presentation Agenda</vt:lpstr>
      <vt:lpstr>Introduction </vt:lpstr>
      <vt:lpstr>Presentation Agenda</vt:lpstr>
      <vt:lpstr>Data</vt:lpstr>
      <vt:lpstr>Plot of the dataset of monthly Bedok price per square meter</vt:lpstr>
      <vt:lpstr>Presentation Agenda</vt:lpstr>
      <vt:lpstr>About Stationarity</vt:lpstr>
      <vt:lpstr>Testing for stationarity - ADF</vt:lpstr>
      <vt:lpstr>Presentation Agenda</vt:lpstr>
      <vt:lpstr>ACF and PACF testing</vt:lpstr>
      <vt:lpstr>AIC and BIC testing</vt:lpstr>
      <vt:lpstr>Presentation Agenda</vt:lpstr>
      <vt:lpstr>Evaluation Metrics</vt:lpstr>
      <vt:lpstr>ARIMA Model Evaluation</vt:lpstr>
      <vt:lpstr>PowerPoint Presentation</vt:lpstr>
      <vt:lpstr>SARIMA Model Evaluation</vt:lpstr>
      <vt:lpstr>PowerPoint Presentation</vt:lpstr>
      <vt:lpstr>PowerPoint Presentation</vt:lpstr>
      <vt:lpstr>Presentation Agenda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Mathea Aune Bardal</dc:creator>
  <cp:lastModifiedBy>Mathea Aune Bardal</cp:lastModifiedBy>
  <cp:revision>2</cp:revision>
  <cp:lastPrinted>2025-04-05T12:15:49Z</cp:lastPrinted>
  <dcterms:created xsi:type="dcterms:W3CDTF">2025-04-04T15:45:47Z</dcterms:created>
  <dcterms:modified xsi:type="dcterms:W3CDTF">2025-04-05T12:22:08Z</dcterms:modified>
</cp:coreProperties>
</file>